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2" r:id="rId5"/>
    <p:sldId id="261" r:id="rId6"/>
    <p:sldId id="263" r:id="rId7"/>
    <p:sldId id="274" r:id="rId8"/>
    <p:sldId id="264" r:id="rId9"/>
    <p:sldId id="265" r:id="rId10"/>
    <p:sldId id="27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A04"/>
    <a:srgbClr val="FFE402"/>
    <a:srgbClr val="FF32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1104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27.08.2013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6.png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0032" y="1848142"/>
            <a:ext cx="7772400" cy="1524000"/>
          </a:xfrm>
        </p:spPr>
        <p:txBody>
          <a:bodyPr>
            <a:normAutofit/>
          </a:bodyPr>
          <a:lstStyle/>
          <a:p>
            <a:pPr algn="l"/>
            <a:r>
              <a:rPr lang="pl-PL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Proste i odcinki</a:t>
            </a:r>
            <a:r>
              <a:rPr lang="cs-CZ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pl-PL" sz="5400" dirty="0"/>
          </a:p>
        </p:txBody>
      </p:sp>
      <p:pic>
        <p:nvPicPr>
          <p:cNvPr id="7" name="Obraz 6" descr="cyrki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93" y="1272849"/>
            <a:ext cx="3657600" cy="3657600"/>
          </a:xfrm>
          <a:prstGeom prst="rect">
            <a:avLst/>
          </a:prstGeom>
        </p:spPr>
      </p:pic>
      <p:pic>
        <p:nvPicPr>
          <p:cNvPr id="9" name="Obraz 8" descr="linijk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8" y="3483013"/>
            <a:ext cx="4882481" cy="33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018070"/>
            <a:ext cx="7923545" cy="1094137"/>
          </a:xfrm>
        </p:spPr>
        <p:txBody>
          <a:bodyPr anchor="t"/>
          <a:lstStyle/>
          <a:p>
            <a:r>
              <a:rPr lang="pl-PL" sz="2800" dirty="0"/>
              <a:t>Dwie proste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mogą się</a:t>
            </a:r>
            <a:r>
              <a:rPr lang="pl-PL" sz="2800" dirty="0"/>
              <a:t> </a:t>
            </a:r>
            <a:r>
              <a:rPr lang="pl-PL" sz="2800" dirty="0" smtClean="0"/>
              <a:t>przecinać</a:t>
            </a:r>
            <a:endParaRPr lang="cs-CZ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25" name="PoleTekstowe 24"/>
          <p:cNvSpPr txBox="1"/>
          <p:nvPr/>
        </p:nvSpPr>
        <p:spPr>
          <a:xfrm>
            <a:off x="2311125" y="302996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</a:t>
            </a:r>
            <a:endParaRPr lang="pl-PL" dirty="0"/>
          </a:p>
        </p:txBody>
      </p:sp>
      <p:grpSp>
        <p:nvGrpSpPr>
          <p:cNvPr id="34" name="Grupa 33"/>
          <p:cNvGrpSpPr/>
          <p:nvPr/>
        </p:nvGrpSpPr>
        <p:grpSpPr>
          <a:xfrm>
            <a:off x="782776" y="2780631"/>
            <a:ext cx="3334698" cy="1631081"/>
            <a:chOff x="782776" y="2780631"/>
            <a:chExt cx="3334698" cy="1631081"/>
          </a:xfrm>
        </p:grpSpPr>
        <p:cxnSp>
          <p:nvCxnSpPr>
            <p:cNvPr id="7" name="Łącznik prosty 6"/>
            <p:cNvCxnSpPr/>
            <p:nvPr/>
          </p:nvCxnSpPr>
          <p:spPr>
            <a:xfrm flipV="1">
              <a:off x="782776" y="2780632"/>
              <a:ext cx="3334698" cy="1631080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>
            <a:xfrm flipH="1" flipV="1">
              <a:off x="782776" y="2780631"/>
              <a:ext cx="2960382" cy="1417054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oleTekstowe 29"/>
          <p:cNvSpPr txBox="1"/>
          <p:nvPr/>
        </p:nvSpPr>
        <p:spPr>
          <a:xfrm>
            <a:off x="5204550" y="4822769"/>
            <a:ext cx="30736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 smtClean="0"/>
              <a:t>szczególnym</a:t>
            </a:r>
          </a:p>
          <a:p>
            <a:pPr algn="ctr"/>
            <a:r>
              <a:rPr lang="pl-PL" sz="2400" dirty="0" smtClean="0"/>
              <a:t>przypadkiem prostych</a:t>
            </a:r>
          </a:p>
          <a:p>
            <a:pPr algn="ctr"/>
            <a:r>
              <a:rPr lang="pl-PL" sz="2400" dirty="0" smtClean="0"/>
              <a:t>przecinających się </a:t>
            </a:r>
          </a:p>
          <a:p>
            <a:pPr algn="ctr"/>
            <a:r>
              <a:rPr lang="pl-PL" sz="2400" dirty="0" smtClean="0"/>
              <a:t>są </a:t>
            </a:r>
            <a:r>
              <a:rPr lang="pl-PL" sz="2400" dirty="0" smtClean="0">
                <a:solidFill>
                  <a:srgbClr val="660066"/>
                </a:solidFill>
              </a:rPr>
              <a:t>proste prostopadłe</a:t>
            </a:r>
            <a:endParaRPr lang="pl-PL" sz="2400" dirty="0">
              <a:solidFill>
                <a:srgbClr val="660066"/>
              </a:solidFill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5541935" y="2486658"/>
            <a:ext cx="2398907" cy="2179053"/>
            <a:chOff x="5541935" y="2486658"/>
            <a:chExt cx="2398907" cy="2179053"/>
          </a:xfrm>
        </p:grpSpPr>
        <p:sp>
          <p:nvSpPr>
            <p:cNvPr id="20" name="Łuk 19"/>
            <p:cNvSpPr/>
            <p:nvPr/>
          </p:nvSpPr>
          <p:spPr>
            <a:xfrm>
              <a:off x="6353704" y="3188499"/>
              <a:ext cx="775369" cy="775369"/>
            </a:xfrm>
            <a:prstGeom prst="arc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31" name="Łącznik prosty 30"/>
            <p:cNvCxnSpPr/>
            <p:nvPr/>
          </p:nvCxnSpPr>
          <p:spPr>
            <a:xfrm>
              <a:off x="5541935" y="3576184"/>
              <a:ext cx="2398907" cy="1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y 31"/>
            <p:cNvCxnSpPr/>
            <p:nvPr/>
          </p:nvCxnSpPr>
          <p:spPr>
            <a:xfrm flipV="1">
              <a:off x="6741388" y="2486658"/>
              <a:ext cx="1" cy="2179053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wal 22"/>
            <p:cNvSpPr/>
            <p:nvPr/>
          </p:nvSpPr>
          <p:spPr>
            <a:xfrm>
              <a:off x="6858000" y="3385926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82444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018070"/>
            <a:ext cx="7923545" cy="1134242"/>
          </a:xfrm>
        </p:spPr>
        <p:txBody>
          <a:bodyPr anchor="t"/>
          <a:lstStyle/>
          <a:p>
            <a:r>
              <a:rPr lang="pl-PL" sz="2800" dirty="0"/>
              <a:t>Dwie </a:t>
            </a:r>
            <a:r>
              <a:rPr lang="pl-PL" sz="2800" dirty="0" smtClean="0"/>
              <a:t>proste</a:t>
            </a:r>
            <a:br>
              <a:rPr lang="pl-PL" sz="2800" dirty="0" smtClean="0"/>
            </a:br>
            <a:r>
              <a:rPr lang="pl-PL" sz="2800" dirty="0" smtClean="0"/>
              <a:t>mogą </a:t>
            </a:r>
            <a:r>
              <a:rPr lang="pl-PL" sz="2800" dirty="0"/>
              <a:t>być równoległe </a:t>
            </a:r>
            <a:endParaRPr lang="cs-CZ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25" name="PoleTekstowe 24"/>
          <p:cNvSpPr txBox="1"/>
          <p:nvPr/>
        </p:nvSpPr>
        <p:spPr>
          <a:xfrm>
            <a:off x="3417428" y="3603235"/>
            <a:ext cx="29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</a:t>
            </a:r>
            <a:endParaRPr lang="pl-PL" dirty="0"/>
          </a:p>
        </p:txBody>
      </p:sp>
      <p:sp>
        <p:nvSpPr>
          <p:cNvPr id="30" name="PoleTekstowe 29"/>
          <p:cNvSpPr txBox="1"/>
          <p:nvPr/>
        </p:nvSpPr>
        <p:spPr>
          <a:xfrm>
            <a:off x="5171129" y="2910734"/>
            <a:ext cx="3157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lub mogą </a:t>
            </a:r>
            <a:r>
              <a:rPr lang="pl-PL" sz="2400" dirty="0" smtClean="0"/>
              <a:t>pokrywać się </a:t>
            </a:r>
            <a:endParaRPr lang="cs-CZ" sz="2400" dirty="0"/>
          </a:p>
        </p:txBody>
      </p:sp>
      <p:cxnSp>
        <p:nvCxnSpPr>
          <p:cNvPr id="31" name="Łącznik prosty 30"/>
          <p:cNvCxnSpPr/>
          <p:nvPr/>
        </p:nvCxnSpPr>
        <p:spPr>
          <a:xfrm>
            <a:off x="5253777" y="3937121"/>
            <a:ext cx="3074737" cy="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upa 3"/>
          <p:cNvGrpSpPr/>
          <p:nvPr/>
        </p:nvGrpSpPr>
        <p:grpSpPr>
          <a:xfrm>
            <a:off x="484446" y="2780631"/>
            <a:ext cx="3258712" cy="1824922"/>
            <a:chOff x="484446" y="2780631"/>
            <a:chExt cx="3258712" cy="1824922"/>
          </a:xfrm>
        </p:grpSpPr>
        <p:cxnSp>
          <p:nvCxnSpPr>
            <p:cNvPr id="21" name="Łącznik prosty 20"/>
            <p:cNvCxnSpPr/>
            <p:nvPr/>
          </p:nvCxnSpPr>
          <p:spPr>
            <a:xfrm flipH="1" flipV="1">
              <a:off x="782776" y="2780631"/>
              <a:ext cx="2960382" cy="1417054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 flipH="1" flipV="1">
              <a:off x="484446" y="3188499"/>
              <a:ext cx="2960382" cy="1417054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PoleTekstowe 14"/>
          <p:cNvSpPr txBox="1"/>
          <p:nvPr/>
        </p:nvSpPr>
        <p:spPr>
          <a:xfrm>
            <a:off x="2896059" y="4492057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b</a:t>
            </a:r>
            <a:endParaRPr lang="pl-PL" dirty="0"/>
          </a:p>
        </p:txBody>
      </p:sp>
      <p:sp>
        <p:nvSpPr>
          <p:cNvPr id="17" name="PoleTekstowe 16"/>
          <p:cNvSpPr txBox="1"/>
          <p:nvPr/>
        </p:nvSpPr>
        <p:spPr>
          <a:xfrm>
            <a:off x="8030573" y="3542883"/>
            <a:ext cx="26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r</a:t>
            </a:r>
            <a:endParaRPr lang="pl-PL" dirty="0"/>
          </a:p>
        </p:txBody>
      </p:sp>
      <p:sp>
        <p:nvSpPr>
          <p:cNvPr id="18" name="PoleTekstowe 17"/>
          <p:cNvSpPr txBox="1"/>
          <p:nvPr/>
        </p:nvSpPr>
        <p:spPr>
          <a:xfrm>
            <a:off x="8030573" y="3937121"/>
            <a:ext cx="31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8807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30" grpId="0"/>
      <p:bldP spid="15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690252" y="2802345"/>
            <a:ext cx="6470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Narysuj dwa odcinki w różnym </a:t>
            </a:r>
            <a:r>
              <a:rPr lang="pl-PL" sz="2800" dirty="0" smtClean="0"/>
              <a:t>położeniu</a:t>
            </a:r>
            <a:endParaRPr lang="cs-CZ" sz="28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98" y="2467466"/>
            <a:ext cx="838200" cy="1003300"/>
          </a:xfrm>
          <a:prstGeom prst="rect">
            <a:avLst/>
          </a:prstGeom>
        </p:spPr>
      </p:pic>
      <p:grpSp>
        <p:nvGrpSpPr>
          <p:cNvPr id="57" name="Grupa 56"/>
          <p:cNvGrpSpPr/>
          <p:nvPr/>
        </p:nvGrpSpPr>
        <p:grpSpPr>
          <a:xfrm>
            <a:off x="-8157380" y="1994768"/>
            <a:ext cx="7979986" cy="3817328"/>
            <a:chOff x="873614" y="2548374"/>
            <a:chExt cx="7979986" cy="3817328"/>
          </a:xfrm>
        </p:grpSpPr>
        <p:cxnSp>
          <p:nvCxnSpPr>
            <p:cNvPr id="9" name="Łącznik prosty 8"/>
            <p:cNvCxnSpPr/>
            <p:nvPr/>
          </p:nvCxnSpPr>
          <p:spPr>
            <a:xfrm flipH="1" flipV="1">
              <a:off x="1369852" y="3382210"/>
              <a:ext cx="1452262" cy="695158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>
            <a:xfrm flipH="1" flipV="1">
              <a:off x="3308273" y="4170947"/>
              <a:ext cx="1452262" cy="695158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 flipH="1">
              <a:off x="5681579" y="3255210"/>
              <a:ext cx="1258008" cy="548105"/>
            </a:xfrm>
            <a:prstGeom prst="line">
              <a:avLst/>
            </a:prstGeom>
            <a:ln w="38100" cmpd="sng"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 flipH="1">
              <a:off x="6591320" y="3163970"/>
              <a:ext cx="1258008" cy="548105"/>
            </a:xfrm>
            <a:prstGeom prst="line">
              <a:avLst/>
            </a:prstGeom>
            <a:ln w="38100" cmpd="sng"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>
            <a:xfrm flipH="1">
              <a:off x="2822114" y="4866105"/>
              <a:ext cx="1054728" cy="929104"/>
            </a:xfrm>
            <a:prstGeom prst="line">
              <a:avLst/>
            </a:prstGeom>
            <a:ln w="38100" cmpd="sng">
              <a:solidFill>
                <a:srgbClr val="FF32EA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 flipH="1">
              <a:off x="2780909" y="5436598"/>
              <a:ext cx="1054728" cy="929104"/>
            </a:xfrm>
            <a:prstGeom prst="line">
              <a:avLst/>
            </a:prstGeom>
            <a:ln w="38100" cmpd="sng">
              <a:solidFill>
                <a:srgbClr val="FF32EA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upa 28"/>
            <p:cNvGrpSpPr/>
            <p:nvPr/>
          </p:nvGrpSpPr>
          <p:grpSpPr>
            <a:xfrm rot="19693003">
              <a:off x="873614" y="4077368"/>
              <a:ext cx="1633276" cy="1459493"/>
              <a:chOff x="873614" y="4077368"/>
              <a:chExt cx="1633276" cy="1459493"/>
            </a:xfrm>
          </p:grpSpPr>
          <p:cxnSp>
            <p:nvCxnSpPr>
              <p:cNvPr id="21" name="Łącznik prosty 20"/>
              <p:cNvCxnSpPr/>
              <p:nvPr/>
            </p:nvCxnSpPr>
            <p:spPr>
              <a:xfrm>
                <a:off x="873614" y="4807114"/>
                <a:ext cx="1633276" cy="0"/>
              </a:xfrm>
              <a:prstGeom prst="line">
                <a:avLst/>
              </a:prstGeom>
              <a:ln w="38100" cmpd="sng">
                <a:solidFill>
                  <a:schemeClr val="accent4">
                    <a:lumMod val="75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Łącznik prosty 21"/>
              <p:cNvCxnSpPr/>
              <p:nvPr/>
            </p:nvCxnSpPr>
            <p:spPr>
              <a:xfrm flipV="1">
                <a:off x="1690252" y="4077368"/>
                <a:ext cx="0" cy="1459493"/>
              </a:xfrm>
              <a:prstGeom prst="line">
                <a:avLst/>
              </a:prstGeom>
              <a:ln w="38100" cmpd="sng">
                <a:solidFill>
                  <a:schemeClr val="accent4">
                    <a:lumMod val="75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Łącznik prosty 33"/>
            <p:cNvCxnSpPr/>
            <p:nvPr/>
          </p:nvCxnSpPr>
          <p:spPr>
            <a:xfrm>
              <a:off x="7220324" y="4148900"/>
              <a:ext cx="1633276" cy="0"/>
            </a:xfrm>
            <a:prstGeom prst="line">
              <a:avLst/>
            </a:prstGeom>
            <a:ln w="38100" cmpd="sng">
              <a:solidFill>
                <a:srgbClr val="FFE402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/>
            <p:nvPr/>
          </p:nvCxnSpPr>
          <p:spPr>
            <a:xfrm flipV="1">
              <a:off x="7220324" y="4136358"/>
              <a:ext cx="0" cy="1459493"/>
            </a:xfrm>
            <a:prstGeom prst="line">
              <a:avLst/>
            </a:prstGeom>
            <a:ln w="38100" cmpd="sng">
              <a:solidFill>
                <a:srgbClr val="FFE402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/>
            <p:cNvCxnSpPr/>
            <p:nvPr/>
          </p:nvCxnSpPr>
          <p:spPr>
            <a:xfrm rot="19693003">
              <a:off x="4170762" y="3241841"/>
              <a:ext cx="1633276" cy="0"/>
            </a:xfrm>
            <a:prstGeom prst="line">
              <a:avLst/>
            </a:prstGeom>
            <a:ln w="38100" cmpd="sng">
              <a:solidFill>
                <a:srgbClr val="BF0A04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Łącznik prosty 37"/>
            <p:cNvCxnSpPr/>
            <p:nvPr/>
          </p:nvCxnSpPr>
          <p:spPr>
            <a:xfrm rot="19693003" flipV="1">
              <a:off x="3922224" y="2836731"/>
              <a:ext cx="0" cy="1459493"/>
            </a:xfrm>
            <a:prstGeom prst="line">
              <a:avLst/>
            </a:prstGeom>
            <a:ln w="38100" cmpd="sng">
              <a:solidFill>
                <a:srgbClr val="BF0A04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Łącznik prosty 38"/>
            <p:cNvCxnSpPr/>
            <p:nvPr/>
          </p:nvCxnSpPr>
          <p:spPr>
            <a:xfrm flipH="1" flipV="1">
              <a:off x="4886848" y="5346543"/>
              <a:ext cx="1589465" cy="341035"/>
            </a:xfrm>
            <a:prstGeom prst="line">
              <a:avLst/>
            </a:prstGeom>
            <a:ln w="38100" cmpd="sng">
              <a:solidFill>
                <a:srgbClr val="936A08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Łącznik prosty 40"/>
            <p:cNvCxnSpPr/>
            <p:nvPr/>
          </p:nvCxnSpPr>
          <p:spPr>
            <a:xfrm flipH="1">
              <a:off x="4886847" y="5330680"/>
              <a:ext cx="1589464" cy="450335"/>
            </a:xfrm>
            <a:prstGeom prst="line">
              <a:avLst/>
            </a:prstGeom>
            <a:ln w="38100" cmpd="sng">
              <a:solidFill>
                <a:schemeClr val="accent5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PoleTekstowe 42"/>
            <p:cNvSpPr txBox="1"/>
            <p:nvPr/>
          </p:nvSpPr>
          <p:spPr>
            <a:xfrm>
              <a:off x="1443101" y="3070544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p</a:t>
              </a:r>
              <a:endParaRPr lang="pl-PL" dirty="0"/>
            </a:p>
          </p:txBody>
        </p:sp>
        <p:sp>
          <p:nvSpPr>
            <p:cNvPr id="44" name="PoleTekstowe 43"/>
            <p:cNvSpPr txBox="1"/>
            <p:nvPr/>
          </p:nvSpPr>
          <p:spPr>
            <a:xfrm>
              <a:off x="3404613" y="3892702"/>
              <a:ext cx="26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r</a:t>
              </a:r>
              <a:endParaRPr lang="pl-PL" dirty="0"/>
            </a:p>
          </p:txBody>
        </p:sp>
        <p:sp>
          <p:nvSpPr>
            <p:cNvPr id="45" name="PoleTekstowe 44"/>
            <p:cNvSpPr txBox="1"/>
            <p:nvPr/>
          </p:nvSpPr>
          <p:spPr>
            <a:xfrm>
              <a:off x="5262821" y="254837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k</a:t>
              </a:r>
              <a:endParaRPr lang="pl-PL" dirty="0"/>
            </a:p>
          </p:txBody>
        </p:sp>
        <p:sp>
          <p:nvSpPr>
            <p:cNvPr id="46" name="PoleTekstowe 45"/>
            <p:cNvSpPr txBox="1"/>
            <p:nvPr/>
          </p:nvSpPr>
          <p:spPr>
            <a:xfrm>
              <a:off x="3673329" y="2859141"/>
              <a:ext cx="237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l</a:t>
              </a:r>
              <a:endParaRPr lang="pl-PL" dirty="0"/>
            </a:p>
          </p:txBody>
        </p:sp>
        <p:sp>
          <p:nvSpPr>
            <p:cNvPr id="47" name="PoleTekstowe 46"/>
            <p:cNvSpPr txBox="1"/>
            <p:nvPr/>
          </p:nvSpPr>
          <p:spPr>
            <a:xfrm>
              <a:off x="5663484" y="3319683"/>
              <a:ext cx="309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g</a:t>
              </a:r>
              <a:endParaRPr lang="pl-PL" dirty="0"/>
            </a:p>
          </p:txBody>
        </p:sp>
        <p:sp>
          <p:nvSpPr>
            <p:cNvPr id="48" name="PoleTekstowe 47"/>
            <p:cNvSpPr txBox="1"/>
            <p:nvPr/>
          </p:nvSpPr>
          <p:spPr>
            <a:xfrm>
              <a:off x="7469342" y="2885878"/>
              <a:ext cx="309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h</a:t>
              </a:r>
              <a:endParaRPr lang="pl-PL" dirty="0"/>
            </a:p>
          </p:txBody>
        </p:sp>
        <p:sp>
          <p:nvSpPr>
            <p:cNvPr id="49" name="PoleTekstowe 48"/>
            <p:cNvSpPr txBox="1"/>
            <p:nvPr/>
          </p:nvSpPr>
          <p:spPr>
            <a:xfrm>
              <a:off x="8501567" y="3712075"/>
              <a:ext cx="234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j</a:t>
              </a:r>
              <a:endParaRPr lang="pl-PL" dirty="0"/>
            </a:p>
          </p:txBody>
        </p:sp>
        <p:sp>
          <p:nvSpPr>
            <p:cNvPr id="50" name="PoleTekstowe 49"/>
            <p:cNvSpPr txBox="1"/>
            <p:nvPr/>
          </p:nvSpPr>
          <p:spPr>
            <a:xfrm>
              <a:off x="7312388" y="5233050"/>
              <a:ext cx="234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i</a:t>
              </a:r>
              <a:endParaRPr lang="pl-PL" dirty="0"/>
            </a:p>
          </p:txBody>
        </p:sp>
        <p:sp>
          <p:nvSpPr>
            <p:cNvPr id="51" name="PoleTekstowe 50"/>
            <p:cNvSpPr txBox="1"/>
            <p:nvPr/>
          </p:nvSpPr>
          <p:spPr>
            <a:xfrm>
              <a:off x="4961046" y="5008280"/>
              <a:ext cx="26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f</a:t>
              </a:r>
              <a:endParaRPr lang="pl-PL" dirty="0"/>
            </a:p>
          </p:txBody>
        </p:sp>
        <p:sp>
          <p:nvSpPr>
            <p:cNvPr id="52" name="PoleTekstowe 51"/>
            <p:cNvSpPr txBox="1"/>
            <p:nvPr/>
          </p:nvSpPr>
          <p:spPr>
            <a:xfrm>
              <a:off x="4919726" y="5696755"/>
              <a:ext cx="30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e</a:t>
              </a:r>
              <a:endParaRPr lang="pl-PL" dirty="0"/>
            </a:p>
          </p:txBody>
        </p:sp>
        <p:sp>
          <p:nvSpPr>
            <p:cNvPr id="53" name="PoleTekstowe 52"/>
            <p:cNvSpPr txBox="1"/>
            <p:nvPr/>
          </p:nvSpPr>
          <p:spPr>
            <a:xfrm>
              <a:off x="3716684" y="5422704"/>
              <a:ext cx="288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  <p:sp>
          <p:nvSpPr>
            <p:cNvPr id="54" name="PoleTekstowe 53"/>
            <p:cNvSpPr txBox="1"/>
            <p:nvPr/>
          </p:nvSpPr>
          <p:spPr>
            <a:xfrm>
              <a:off x="3443737" y="4706212"/>
              <a:ext cx="311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d</a:t>
              </a:r>
              <a:endParaRPr lang="pl-PL" dirty="0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2228587" y="4376984"/>
              <a:ext cx="297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56" name="PoleTekstowe 55"/>
            <p:cNvSpPr txBox="1"/>
            <p:nvPr/>
          </p:nvSpPr>
          <p:spPr>
            <a:xfrm>
              <a:off x="1343693" y="3953237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352536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058174"/>
            <a:ext cx="7923545" cy="1147611"/>
          </a:xfrm>
        </p:spPr>
        <p:txBody>
          <a:bodyPr anchor="t"/>
          <a:lstStyle/>
          <a:p>
            <a:r>
              <a:rPr lang="pl-PL" sz="2800" dirty="0"/>
              <a:t>Odcinki </a:t>
            </a:r>
            <a:r>
              <a:rPr lang="pl-PL" sz="2800" dirty="0" smtClean="0"/>
              <a:t>mogą</a:t>
            </a:r>
            <a:br>
              <a:rPr lang="pl-PL" sz="2800" dirty="0" smtClean="0"/>
            </a:br>
            <a:r>
              <a:rPr lang="pl-PL" sz="2800" dirty="0" smtClean="0"/>
              <a:t>nie </a:t>
            </a:r>
            <a:r>
              <a:rPr lang="pl-PL" sz="2800" dirty="0"/>
              <a:t>mieć punktów wspólnych</a:t>
            </a:r>
            <a:endParaRPr lang="cs-CZ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H="1" flipV="1">
            <a:off x="828842" y="3293142"/>
            <a:ext cx="1432990" cy="137708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oleTekstowe 21"/>
          <p:cNvSpPr txBox="1"/>
          <p:nvPr/>
        </p:nvSpPr>
        <p:spPr>
          <a:xfrm>
            <a:off x="4714251" y="2413799"/>
            <a:ext cx="3693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Odcinki mogą się przecinać</a:t>
            </a:r>
            <a:endParaRPr lang="cs-CZ" sz="2400" dirty="0"/>
          </a:p>
        </p:txBody>
      </p:sp>
      <p:grpSp>
        <p:nvGrpSpPr>
          <p:cNvPr id="26" name="Grupa 25"/>
          <p:cNvGrpSpPr/>
          <p:nvPr/>
        </p:nvGrpSpPr>
        <p:grpSpPr>
          <a:xfrm>
            <a:off x="5782010" y="4293382"/>
            <a:ext cx="1392483" cy="561506"/>
            <a:chOff x="5782010" y="4293382"/>
            <a:chExt cx="1392483" cy="561506"/>
          </a:xfrm>
        </p:grpSpPr>
        <p:sp>
          <p:nvSpPr>
            <p:cNvPr id="13" name="PoleTekstowe 12"/>
            <p:cNvSpPr txBox="1"/>
            <p:nvPr/>
          </p:nvSpPr>
          <p:spPr>
            <a:xfrm>
              <a:off x="5782010" y="4293382"/>
              <a:ext cx="297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24" name="PoleTekstowe 23"/>
            <p:cNvSpPr txBox="1"/>
            <p:nvPr/>
          </p:nvSpPr>
          <p:spPr>
            <a:xfrm>
              <a:off x="6854574" y="4485556"/>
              <a:ext cx="31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  <p:cxnSp>
        <p:nvCxnSpPr>
          <p:cNvPr id="18" name="Łącznik prosty 17"/>
          <p:cNvCxnSpPr/>
          <p:nvPr/>
        </p:nvCxnSpPr>
        <p:spPr>
          <a:xfrm flipV="1">
            <a:off x="6107740" y="3285634"/>
            <a:ext cx="1193508" cy="137708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upa 26"/>
          <p:cNvGrpSpPr/>
          <p:nvPr/>
        </p:nvGrpSpPr>
        <p:grpSpPr>
          <a:xfrm>
            <a:off x="828842" y="2894757"/>
            <a:ext cx="1847896" cy="1775465"/>
            <a:chOff x="5847991" y="2887249"/>
            <a:chExt cx="1847896" cy="1775465"/>
          </a:xfrm>
        </p:grpSpPr>
        <p:sp>
          <p:nvSpPr>
            <p:cNvPr id="28" name="PoleTekstowe 27"/>
            <p:cNvSpPr txBox="1"/>
            <p:nvPr/>
          </p:nvSpPr>
          <p:spPr>
            <a:xfrm>
              <a:off x="5847991" y="2887249"/>
              <a:ext cx="32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29" name="PoleTekstowe 28"/>
            <p:cNvSpPr txBox="1"/>
            <p:nvPr/>
          </p:nvSpPr>
          <p:spPr>
            <a:xfrm>
              <a:off x="7371459" y="4293382"/>
              <a:ext cx="32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  <p:cxnSp>
        <p:nvCxnSpPr>
          <p:cNvPr id="17" name="Łącznik prosty 16"/>
          <p:cNvCxnSpPr/>
          <p:nvPr/>
        </p:nvCxnSpPr>
        <p:spPr>
          <a:xfrm flipH="1" flipV="1">
            <a:off x="1960243" y="3052510"/>
            <a:ext cx="1432990" cy="137708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upa 18"/>
          <p:cNvGrpSpPr/>
          <p:nvPr/>
        </p:nvGrpSpPr>
        <p:grpSpPr>
          <a:xfrm>
            <a:off x="1960243" y="2654125"/>
            <a:ext cx="1847896" cy="1775465"/>
            <a:chOff x="5847991" y="2887249"/>
            <a:chExt cx="1847896" cy="1775465"/>
          </a:xfrm>
        </p:grpSpPr>
        <p:sp>
          <p:nvSpPr>
            <p:cNvPr id="20" name="PoleTekstowe 19"/>
            <p:cNvSpPr txBox="1"/>
            <p:nvPr/>
          </p:nvSpPr>
          <p:spPr>
            <a:xfrm>
              <a:off x="5847991" y="2887249"/>
              <a:ext cx="332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D</a:t>
              </a:r>
              <a:endParaRPr lang="pl-PL" dirty="0"/>
            </a:p>
          </p:txBody>
        </p:sp>
        <p:sp>
          <p:nvSpPr>
            <p:cNvPr id="23" name="PoleTekstowe 22"/>
            <p:cNvSpPr txBox="1"/>
            <p:nvPr/>
          </p:nvSpPr>
          <p:spPr>
            <a:xfrm>
              <a:off x="7371459" y="4293382"/>
              <a:ext cx="32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</p:grpSp>
      <p:cxnSp>
        <p:nvCxnSpPr>
          <p:cNvPr id="31" name="Łącznik prosty 30"/>
          <p:cNvCxnSpPr/>
          <p:nvPr/>
        </p:nvCxnSpPr>
        <p:spPr>
          <a:xfrm flipH="1" flipV="1">
            <a:off x="6364308" y="3285634"/>
            <a:ext cx="596754" cy="1794366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497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9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4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a 43"/>
          <p:cNvGrpSpPr/>
          <p:nvPr/>
        </p:nvGrpSpPr>
        <p:grpSpPr>
          <a:xfrm>
            <a:off x="4714251" y="3755773"/>
            <a:ext cx="3411869" cy="2386155"/>
            <a:chOff x="4714251" y="3755773"/>
            <a:chExt cx="3411869" cy="2386155"/>
          </a:xfrm>
        </p:grpSpPr>
        <p:cxnSp>
          <p:nvCxnSpPr>
            <p:cNvPr id="36" name="Łącznik prosty 35"/>
            <p:cNvCxnSpPr/>
            <p:nvPr/>
          </p:nvCxnSpPr>
          <p:spPr>
            <a:xfrm flipV="1">
              <a:off x="4981620" y="3755773"/>
              <a:ext cx="3144500" cy="1590770"/>
            </a:xfrm>
            <a:prstGeom prst="line">
              <a:avLst/>
            </a:prstGeom>
            <a:ln w="38100" cmpd="sng">
              <a:solidFill>
                <a:srgbClr val="BFBFBF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/>
            <p:cNvCxnSpPr/>
            <p:nvPr/>
          </p:nvCxnSpPr>
          <p:spPr>
            <a:xfrm flipV="1">
              <a:off x="4714251" y="4551158"/>
              <a:ext cx="3144500" cy="1590770"/>
            </a:xfrm>
            <a:prstGeom prst="line">
              <a:avLst/>
            </a:prstGeom>
            <a:ln w="38100" cmpd="sng">
              <a:solidFill>
                <a:srgbClr val="BFBFBF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a 42"/>
          <p:cNvGrpSpPr/>
          <p:nvPr/>
        </p:nvGrpSpPr>
        <p:grpSpPr>
          <a:xfrm>
            <a:off x="465863" y="2809115"/>
            <a:ext cx="3342276" cy="3035965"/>
            <a:chOff x="465863" y="2809115"/>
            <a:chExt cx="3342276" cy="3035965"/>
          </a:xfrm>
        </p:grpSpPr>
        <p:cxnSp>
          <p:nvCxnSpPr>
            <p:cNvPr id="30" name="Łącznik prosty 29"/>
            <p:cNvCxnSpPr/>
            <p:nvPr/>
          </p:nvCxnSpPr>
          <p:spPr>
            <a:xfrm>
              <a:off x="465863" y="4327097"/>
              <a:ext cx="3342276" cy="1"/>
            </a:xfrm>
            <a:prstGeom prst="line">
              <a:avLst/>
            </a:prstGeom>
            <a:ln w="38100" cmpd="sng">
              <a:solidFill>
                <a:schemeClr val="bg1">
                  <a:lumMod val="75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y 31"/>
            <p:cNvCxnSpPr/>
            <p:nvPr/>
          </p:nvCxnSpPr>
          <p:spPr>
            <a:xfrm flipV="1">
              <a:off x="2137000" y="2809115"/>
              <a:ext cx="1" cy="3035965"/>
            </a:xfrm>
            <a:prstGeom prst="line">
              <a:avLst/>
            </a:prstGeom>
            <a:ln w="38100" cmpd="sng">
              <a:solidFill>
                <a:srgbClr val="BFBFBF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111646"/>
            <a:ext cx="7923545" cy="1401611"/>
          </a:xfrm>
        </p:spPr>
        <p:txBody>
          <a:bodyPr anchor="t"/>
          <a:lstStyle/>
          <a:p>
            <a:r>
              <a:rPr lang="pl-PL" sz="2600" dirty="0"/>
              <a:t>Odcinki mogą być prostopadłe </a:t>
            </a:r>
            <a:r>
              <a:rPr lang="pl-PL" sz="2600" dirty="0" smtClean="0"/>
              <a:t/>
            </a:r>
            <a:br>
              <a:rPr lang="pl-PL" sz="2600" dirty="0" smtClean="0"/>
            </a:br>
            <a:r>
              <a:rPr lang="pl-PL" sz="2600" dirty="0" smtClean="0"/>
              <a:t>- </a:t>
            </a:r>
            <a:r>
              <a:rPr lang="pl-PL" sz="2600" dirty="0"/>
              <a:t>są to odcinki leżące</a:t>
            </a:r>
            <a:r>
              <a:rPr lang="cs-CZ" sz="2600" dirty="0"/>
              <a:t/>
            </a:r>
            <a:br>
              <a:rPr lang="cs-CZ" sz="2600" dirty="0"/>
            </a:br>
            <a:r>
              <a:rPr lang="pl-PL" sz="2600" dirty="0"/>
              <a:t> na prostych prostopadłych</a:t>
            </a:r>
            <a:endParaRPr lang="cs-CZ" sz="26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H="1">
            <a:off x="2577707" y="4327098"/>
            <a:ext cx="804498" cy="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oleTekstowe 21"/>
          <p:cNvSpPr txBox="1"/>
          <p:nvPr/>
        </p:nvSpPr>
        <p:spPr>
          <a:xfrm>
            <a:off x="4714251" y="2413799"/>
            <a:ext cx="404690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Odcinki mogą być równoległe </a:t>
            </a:r>
            <a:endParaRPr lang="pl-PL" sz="2400" dirty="0" smtClean="0"/>
          </a:p>
          <a:p>
            <a:r>
              <a:rPr lang="pl-PL" sz="2400" dirty="0" smtClean="0"/>
              <a:t>– </a:t>
            </a:r>
            <a:r>
              <a:rPr lang="pl-PL" sz="2400" dirty="0"/>
              <a:t>są to odcinki leżące </a:t>
            </a:r>
            <a:endParaRPr lang="pl-PL" sz="2400" dirty="0" smtClean="0"/>
          </a:p>
          <a:p>
            <a:r>
              <a:rPr lang="pl-PL" sz="2400" dirty="0" smtClean="0"/>
              <a:t>na </a:t>
            </a:r>
            <a:r>
              <a:rPr lang="pl-PL" sz="2400" dirty="0"/>
              <a:t>prostych równoległych</a:t>
            </a:r>
            <a:endParaRPr lang="cs-CZ" sz="2400" dirty="0"/>
          </a:p>
        </p:txBody>
      </p:sp>
      <p:cxnSp>
        <p:nvCxnSpPr>
          <p:cNvPr id="18" name="Łącznik prosty 17"/>
          <p:cNvCxnSpPr/>
          <p:nvPr/>
        </p:nvCxnSpPr>
        <p:spPr>
          <a:xfrm flipV="1">
            <a:off x="6831263" y="3980777"/>
            <a:ext cx="849693" cy="421896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 flipV="1">
            <a:off x="2137000" y="3119193"/>
            <a:ext cx="0" cy="846109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Tekstowe 19"/>
          <p:cNvSpPr txBox="1"/>
          <p:nvPr/>
        </p:nvSpPr>
        <p:spPr>
          <a:xfrm>
            <a:off x="2185888" y="3094943"/>
            <a:ext cx="302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</a:t>
            </a:r>
            <a:endParaRPr lang="pl-PL" dirty="0"/>
          </a:p>
        </p:txBody>
      </p:sp>
      <p:sp>
        <p:nvSpPr>
          <p:cNvPr id="23" name="PoleTekstowe 22"/>
          <p:cNvSpPr txBox="1"/>
          <p:nvPr/>
        </p:nvSpPr>
        <p:spPr>
          <a:xfrm>
            <a:off x="2186339" y="3780636"/>
            <a:ext cx="30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</a:t>
            </a:r>
            <a:endParaRPr lang="pl-PL" dirty="0"/>
          </a:p>
        </p:txBody>
      </p:sp>
      <p:sp>
        <p:nvSpPr>
          <p:cNvPr id="34" name="PoleTekstowe 33"/>
          <p:cNvSpPr txBox="1"/>
          <p:nvPr/>
        </p:nvSpPr>
        <p:spPr>
          <a:xfrm>
            <a:off x="2448459" y="4298354"/>
            <a:ext cx="31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</a:t>
            </a:r>
            <a:endParaRPr lang="pl-PL" dirty="0"/>
          </a:p>
        </p:txBody>
      </p:sp>
      <p:sp>
        <p:nvSpPr>
          <p:cNvPr id="35" name="PoleTekstowe 34"/>
          <p:cNvSpPr txBox="1"/>
          <p:nvPr/>
        </p:nvSpPr>
        <p:spPr>
          <a:xfrm>
            <a:off x="3231093" y="4332069"/>
            <a:ext cx="32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R</a:t>
            </a:r>
          </a:p>
        </p:txBody>
      </p:sp>
      <p:cxnSp>
        <p:nvCxnSpPr>
          <p:cNvPr id="40" name="Łącznik prosty 39"/>
          <p:cNvCxnSpPr/>
          <p:nvPr/>
        </p:nvCxnSpPr>
        <p:spPr>
          <a:xfrm flipV="1">
            <a:off x="5293894" y="5423184"/>
            <a:ext cx="849693" cy="421896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PoleTekstowe 40"/>
          <p:cNvSpPr txBox="1"/>
          <p:nvPr/>
        </p:nvSpPr>
        <p:spPr>
          <a:xfrm>
            <a:off x="7011242" y="379846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</a:t>
            </a:r>
            <a:endParaRPr lang="pl-PL" dirty="0"/>
          </a:p>
        </p:txBody>
      </p:sp>
      <p:sp>
        <p:nvSpPr>
          <p:cNvPr id="42" name="PoleTekstowe 41"/>
          <p:cNvSpPr txBox="1"/>
          <p:nvPr/>
        </p:nvSpPr>
        <p:spPr>
          <a:xfrm>
            <a:off x="5714505" y="5660414"/>
            <a:ext cx="23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86854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9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4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9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3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97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2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7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0" grpId="0"/>
      <p:bldP spid="23" grpId="0"/>
      <p:bldP spid="34" grpId="0"/>
      <p:bldP spid="35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690252" y="1652697"/>
            <a:ext cx="49576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Zakreśl kółkiem odcinki prostopadłe</a:t>
            </a:r>
            <a:r>
              <a:rPr lang="pl-PL" sz="2400" dirty="0" smtClean="0"/>
              <a:t>,</a:t>
            </a:r>
          </a:p>
          <a:p>
            <a:r>
              <a:rPr lang="pl-PL" sz="2400" dirty="0" smtClean="0"/>
              <a:t>a </a:t>
            </a:r>
            <a:r>
              <a:rPr lang="pl-PL" sz="2400" dirty="0"/>
              <a:t>kwadratem </a:t>
            </a:r>
            <a:r>
              <a:rPr lang="pl-PL" sz="2400"/>
              <a:t>odcinki </a:t>
            </a:r>
            <a:r>
              <a:rPr lang="pl-PL" sz="2400" smtClean="0"/>
              <a:t>równoległe</a:t>
            </a:r>
            <a:endParaRPr lang="cs-CZ" sz="24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98" y="1625961"/>
            <a:ext cx="838200" cy="1003300"/>
          </a:xfrm>
          <a:prstGeom prst="rect">
            <a:avLst/>
          </a:prstGeom>
        </p:spPr>
      </p:pic>
      <p:grpSp>
        <p:nvGrpSpPr>
          <p:cNvPr id="57" name="Grupa 56"/>
          <p:cNvGrpSpPr/>
          <p:nvPr/>
        </p:nvGrpSpPr>
        <p:grpSpPr>
          <a:xfrm>
            <a:off x="790711" y="2701068"/>
            <a:ext cx="8028355" cy="3799296"/>
            <a:chOff x="983041" y="2625710"/>
            <a:chExt cx="8028355" cy="3799296"/>
          </a:xfrm>
        </p:grpSpPr>
        <p:cxnSp>
          <p:nvCxnSpPr>
            <p:cNvPr id="9" name="Łącznik prosty 8"/>
            <p:cNvCxnSpPr/>
            <p:nvPr/>
          </p:nvCxnSpPr>
          <p:spPr>
            <a:xfrm flipH="1" flipV="1">
              <a:off x="983041" y="2989657"/>
              <a:ext cx="1452262" cy="695158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>
            <a:xfrm flipH="1" flipV="1">
              <a:off x="2403394" y="3337236"/>
              <a:ext cx="1452262" cy="695158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 flipH="1">
              <a:off x="7035842" y="3204724"/>
              <a:ext cx="1258008" cy="548105"/>
            </a:xfrm>
            <a:prstGeom prst="line">
              <a:avLst/>
            </a:prstGeom>
            <a:ln w="38100" cmpd="sng"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 flipH="1">
              <a:off x="7729255" y="3204724"/>
              <a:ext cx="1258008" cy="548105"/>
            </a:xfrm>
            <a:prstGeom prst="line">
              <a:avLst/>
            </a:prstGeom>
            <a:ln w="38100" cmpd="sng"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>
            <a:xfrm flipH="1">
              <a:off x="3196365" y="4925409"/>
              <a:ext cx="1054728" cy="929104"/>
            </a:xfrm>
            <a:prstGeom prst="line">
              <a:avLst/>
            </a:prstGeom>
            <a:ln w="38100" cmpd="sng">
              <a:solidFill>
                <a:srgbClr val="FF32EA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 flipH="1">
              <a:off x="3155160" y="5495902"/>
              <a:ext cx="1054728" cy="929104"/>
            </a:xfrm>
            <a:prstGeom prst="line">
              <a:avLst/>
            </a:prstGeom>
            <a:ln w="38100" cmpd="sng">
              <a:solidFill>
                <a:srgbClr val="FF32EA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upa 28"/>
            <p:cNvGrpSpPr/>
            <p:nvPr/>
          </p:nvGrpSpPr>
          <p:grpSpPr>
            <a:xfrm rot="19693003">
              <a:off x="1027587" y="4195662"/>
              <a:ext cx="1633276" cy="1459493"/>
              <a:chOff x="942192" y="4259021"/>
              <a:chExt cx="1633276" cy="1459493"/>
            </a:xfrm>
          </p:grpSpPr>
          <p:cxnSp>
            <p:nvCxnSpPr>
              <p:cNvPr id="21" name="Łącznik prosty 20"/>
              <p:cNvCxnSpPr/>
              <p:nvPr/>
            </p:nvCxnSpPr>
            <p:spPr>
              <a:xfrm>
                <a:off x="942192" y="4988767"/>
                <a:ext cx="1633276" cy="0"/>
              </a:xfrm>
              <a:prstGeom prst="line">
                <a:avLst/>
              </a:prstGeom>
              <a:ln w="38100" cmpd="sng">
                <a:solidFill>
                  <a:schemeClr val="accent4">
                    <a:lumMod val="75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Łącznik prosty 21"/>
              <p:cNvCxnSpPr/>
              <p:nvPr/>
            </p:nvCxnSpPr>
            <p:spPr>
              <a:xfrm flipV="1">
                <a:off x="1758829" y="4259021"/>
                <a:ext cx="0" cy="1459493"/>
              </a:xfrm>
              <a:prstGeom prst="line">
                <a:avLst/>
              </a:prstGeom>
              <a:ln w="38100" cmpd="sng">
                <a:solidFill>
                  <a:schemeClr val="accent4">
                    <a:lumMod val="75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Łącznik prosty 33"/>
            <p:cNvCxnSpPr/>
            <p:nvPr/>
          </p:nvCxnSpPr>
          <p:spPr>
            <a:xfrm>
              <a:off x="7735842" y="4765516"/>
              <a:ext cx="1223043" cy="0"/>
            </a:xfrm>
            <a:prstGeom prst="line">
              <a:avLst/>
            </a:prstGeom>
            <a:ln w="38100" cmpd="sng">
              <a:solidFill>
                <a:srgbClr val="FFE402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/>
            <p:nvPr/>
          </p:nvCxnSpPr>
          <p:spPr>
            <a:xfrm flipV="1">
              <a:off x="7735842" y="4752974"/>
              <a:ext cx="0" cy="1154463"/>
            </a:xfrm>
            <a:prstGeom prst="line">
              <a:avLst/>
            </a:prstGeom>
            <a:ln w="38100" cmpd="sng">
              <a:solidFill>
                <a:srgbClr val="FFE402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/>
            <p:cNvCxnSpPr/>
            <p:nvPr/>
          </p:nvCxnSpPr>
          <p:spPr>
            <a:xfrm rot="19693003">
              <a:off x="5041444" y="3281905"/>
              <a:ext cx="1633276" cy="0"/>
            </a:xfrm>
            <a:prstGeom prst="line">
              <a:avLst/>
            </a:prstGeom>
            <a:ln w="38100" cmpd="sng">
              <a:solidFill>
                <a:srgbClr val="BF0A04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Łącznik prosty 37"/>
            <p:cNvCxnSpPr/>
            <p:nvPr/>
          </p:nvCxnSpPr>
          <p:spPr>
            <a:xfrm rot="19693003" flipV="1">
              <a:off x="4884534" y="2829269"/>
              <a:ext cx="0" cy="1459493"/>
            </a:xfrm>
            <a:prstGeom prst="line">
              <a:avLst/>
            </a:prstGeom>
            <a:ln w="38100" cmpd="sng">
              <a:solidFill>
                <a:srgbClr val="BF0A04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Łącznik prosty 38"/>
            <p:cNvCxnSpPr/>
            <p:nvPr/>
          </p:nvCxnSpPr>
          <p:spPr>
            <a:xfrm flipH="1" flipV="1">
              <a:off x="5043591" y="4941272"/>
              <a:ext cx="1589465" cy="341035"/>
            </a:xfrm>
            <a:prstGeom prst="line">
              <a:avLst/>
            </a:prstGeom>
            <a:ln w="38100" cmpd="sng">
              <a:solidFill>
                <a:srgbClr val="936A08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Łącznik prosty 40"/>
            <p:cNvCxnSpPr/>
            <p:nvPr/>
          </p:nvCxnSpPr>
          <p:spPr>
            <a:xfrm flipH="1">
              <a:off x="5043590" y="4925409"/>
              <a:ext cx="1589464" cy="450335"/>
            </a:xfrm>
            <a:prstGeom prst="line">
              <a:avLst/>
            </a:prstGeom>
            <a:ln w="38100" cmpd="sng">
              <a:solidFill>
                <a:schemeClr val="accent5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PoleTekstowe 42"/>
            <p:cNvSpPr txBox="1"/>
            <p:nvPr/>
          </p:nvSpPr>
          <p:spPr>
            <a:xfrm>
              <a:off x="1056290" y="2677991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p</a:t>
              </a:r>
              <a:endParaRPr lang="pl-PL" dirty="0"/>
            </a:p>
          </p:txBody>
        </p:sp>
        <p:sp>
          <p:nvSpPr>
            <p:cNvPr id="44" name="PoleTekstowe 43"/>
            <p:cNvSpPr txBox="1"/>
            <p:nvPr/>
          </p:nvSpPr>
          <p:spPr>
            <a:xfrm>
              <a:off x="2499734" y="3058991"/>
              <a:ext cx="26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r</a:t>
              </a:r>
              <a:endParaRPr lang="pl-PL" dirty="0"/>
            </a:p>
          </p:txBody>
        </p:sp>
        <p:sp>
          <p:nvSpPr>
            <p:cNvPr id="45" name="PoleTekstowe 44"/>
            <p:cNvSpPr txBox="1"/>
            <p:nvPr/>
          </p:nvSpPr>
          <p:spPr>
            <a:xfrm>
              <a:off x="6148781" y="262571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k</a:t>
              </a:r>
              <a:endParaRPr lang="pl-PL" dirty="0"/>
            </a:p>
          </p:txBody>
        </p:sp>
        <p:sp>
          <p:nvSpPr>
            <p:cNvPr id="46" name="PoleTekstowe 45"/>
            <p:cNvSpPr txBox="1"/>
            <p:nvPr/>
          </p:nvSpPr>
          <p:spPr>
            <a:xfrm>
              <a:off x="4606671" y="2828686"/>
              <a:ext cx="237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l</a:t>
              </a:r>
              <a:endParaRPr lang="pl-PL" dirty="0"/>
            </a:p>
          </p:txBody>
        </p:sp>
        <p:sp>
          <p:nvSpPr>
            <p:cNvPr id="47" name="PoleTekstowe 46"/>
            <p:cNvSpPr txBox="1"/>
            <p:nvPr/>
          </p:nvSpPr>
          <p:spPr>
            <a:xfrm>
              <a:off x="6881236" y="3297121"/>
              <a:ext cx="309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g</a:t>
              </a:r>
              <a:endParaRPr lang="pl-PL" dirty="0"/>
            </a:p>
          </p:txBody>
        </p:sp>
        <p:sp>
          <p:nvSpPr>
            <p:cNvPr id="48" name="PoleTekstowe 47"/>
            <p:cNvSpPr txBox="1"/>
            <p:nvPr/>
          </p:nvSpPr>
          <p:spPr>
            <a:xfrm>
              <a:off x="8440940" y="2962163"/>
              <a:ext cx="309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h</a:t>
              </a:r>
              <a:endParaRPr lang="pl-PL" dirty="0"/>
            </a:p>
          </p:txBody>
        </p:sp>
        <p:sp>
          <p:nvSpPr>
            <p:cNvPr id="49" name="PoleTekstowe 48"/>
            <p:cNvSpPr txBox="1"/>
            <p:nvPr/>
          </p:nvSpPr>
          <p:spPr>
            <a:xfrm>
              <a:off x="8776461" y="4328691"/>
              <a:ext cx="234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j</a:t>
              </a:r>
              <a:endParaRPr lang="pl-PL" dirty="0"/>
            </a:p>
          </p:txBody>
        </p:sp>
        <p:sp>
          <p:nvSpPr>
            <p:cNvPr id="50" name="PoleTekstowe 49"/>
            <p:cNvSpPr txBox="1"/>
            <p:nvPr/>
          </p:nvSpPr>
          <p:spPr>
            <a:xfrm>
              <a:off x="7773087" y="5608507"/>
              <a:ext cx="234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i</a:t>
              </a:r>
              <a:endParaRPr lang="pl-PL" dirty="0"/>
            </a:p>
          </p:txBody>
        </p:sp>
        <p:sp>
          <p:nvSpPr>
            <p:cNvPr id="51" name="PoleTekstowe 50"/>
            <p:cNvSpPr txBox="1"/>
            <p:nvPr/>
          </p:nvSpPr>
          <p:spPr>
            <a:xfrm>
              <a:off x="5117789" y="4603009"/>
              <a:ext cx="26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f</a:t>
              </a:r>
              <a:endParaRPr lang="pl-PL" dirty="0"/>
            </a:p>
          </p:txBody>
        </p:sp>
        <p:sp>
          <p:nvSpPr>
            <p:cNvPr id="52" name="PoleTekstowe 51"/>
            <p:cNvSpPr txBox="1"/>
            <p:nvPr/>
          </p:nvSpPr>
          <p:spPr>
            <a:xfrm>
              <a:off x="5076469" y="5291484"/>
              <a:ext cx="30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e</a:t>
              </a:r>
              <a:endParaRPr lang="pl-PL" dirty="0"/>
            </a:p>
          </p:txBody>
        </p:sp>
        <p:sp>
          <p:nvSpPr>
            <p:cNvPr id="53" name="PoleTekstowe 52"/>
            <p:cNvSpPr txBox="1"/>
            <p:nvPr/>
          </p:nvSpPr>
          <p:spPr>
            <a:xfrm>
              <a:off x="4090935" y="5482008"/>
              <a:ext cx="288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  <p:sp>
          <p:nvSpPr>
            <p:cNvPr id="54" name="PoleTekstowe 53"/>
            <p:cNvSpPr txBox="1"/>
            <p:nvPr/>
          </p:nvSpPr>
          <p:spPr>
            <a:xfrm>
              <a:off x="3817988" y="4765516"/>
              <a:ext cx="311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d</a:t>
              </a:r>
              <a:endParaRPr lang="pl-PL" dirty="0"/>
            </a:p>
          </p:txBody>
        </p:sp>
        <p:sp>
          <p:nvSpPr>
            <p:cNvPr id="55" name="PoleTekstowe 54"/>
            <p:cNvSpPr txBox="1"/>
            <p:nvPr/>
          </p:nvSpPr>
          <p:spPr>
            <a:xfrm>
              <a:off x="2425508" y="4436670"/>
              <a:ext cx="297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56" name="PoleTekstowe 55"/>
            <p:cNvSpPr txBox="1"/>
            <p:nvPr/>
          </p:nvSpPr>
          <p:spPr>
            <a:xfrm>
              <a:off x="1457489" y="4071530"/>
              <a:ext cx="312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2109664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690252" y="1652697"/>
            <a:ext cx="6569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Wskaż </a:t>
            </a:r>
            <a:r>
              <a:rPr lang="pl-PL" sz="2400" dirty="0" smtClean="0"/>
              <a:t>drogę, </a:t>
            </a:r>
            <a:r>
              <a:rPr lang="pl-PL" sz="2400" dirty="0"/>
              <a:t>jaką „</a:t>
            </a:r>
            <a:r>
              <a:rPr lang="pl-PL" sz="2400" dirty="0" smtClean="0"/>
              <a:t>ludek” </a:t>
            </a:r>
            <a:r>
              <a:rPr lang="pl-PL" sz="2400" dirty="0"/>
              <a:t>powinien wybrać, </a:t>
            </a:r>
            <a:endParaRPr lang="pl-PL" sz="2400" dirty="0" smtClean="0"/>
          </a:p>
          <a:p>
            <a:r>
              <a:rPr lang="pl-PL" sz="2400" dirty="0" smtClean="0"/>
              <a:t>aby </a:t>
            </a:r>
            <a:r>
              <a:rPr lang="pl-PL" sz="2400" dirty="0"/>
              <a:t>jak najszybciej przedostać się na drugi </a:t>
            </a:r>
            <a:r>
              <a:rPr lang="pl-PL" sz="2400" dirty="0" smtClean="0"/>
              <a:t>brzeg</a:t>
            </a:r>
            <a:endParaRPr lang="cs-CZ" sz="24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98" y="1625961"/>
            <a:ext cx="838200" cy="1003300"/>
          </a:xfrm>
          <a:prstGeom prst="rect">
            <a:avLst/>
          </a:prstGeom>
        </p:spPr>
      </p:pic>
      <p:grpSp>
        <p:nvGrpSpPr>
          <p:cNvPr id="11" name="Grupa 10"/>
          <p:cNvGrpSpPr/>
          <p:nvPr/>
        </p:nvGrpSpPr>
        <p:grpSpPr>
          <a:xfrm>
            <a:off x="2007700" y="2375568"/>
            <a:ext cx="6400291" cy="3564816"/>
            <a:chOff x="2007700" y="2375568"/>
            <a:chExt cx="6400291" cy="3564816"/>
          </a:xfrm>
        </p:grpSpPr>
        <p:pic>
          <p:nvPicPr>
            <p:cNvPr id="4" name="Obraz 3" descr="slonc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7098" y="2375568"/>
              <a:ext cx="2769269" cy="2769269"/>
            </a:xfrm>
            <a:prstGeom prst="rect">
              <a:avLst/>
            </a:prstGeom>
          </p:spPr>
        </p:pic>
        <p:pic>
          <p:nvPicPr>
            <p:cNvPr id="7" name="Obraz 6" descr="ludek4_sam.wm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420" y="3518568"/>
              <a:ext cx="1308100" cy="1358900"/>
            </a:xfrm>
            <a:prstGeom prst="rect">
              <a:avLst/>
            </a:prstGeom>
          </p:spPr>
        </p:pic>
        <p:pic>
          <p:nvPicPr>
            <p:cNvPr id="10" name="Obraz 9" descr="rzeka_animacja.wm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700" y="4752701"/>
              <a:ext cx="6400291" cy="1187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458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1018070"/>
            <a:ext cx="7923545" cy="1094137"/>
          </a:xfrm>
        </p:spPr>
        <p:txBody>
          <a:bodyPr anchor="t"/>
          <a:lstStyle/>
          <a:p>
            <a:r>
              <a:rPr lang="pl-PL" sz="2800" dirty="0"/>
              <a:t>Odległość punktu </a:t>
            </a:r>
            <a:r>
              <a:rPr lang="pl-PL" sz="2800" dirty="0">
                <a:solidFill>
                  <a:srgbClr val="660066"/>
                </a:solidFill>
              </a:rPr>
              <a:t>K</a:t>
            </a:r>
            <a:r>
              <a:rPr lang="pl-PL" sz="2800" dirty="0"/>
              <a:t>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od </a:t>
            </a:r>
            <a:r>
              <a:rPr lang="pl-PL" sz="2800" dirty="0"/>
              <a:t>prostej </a:t>
            </a:r>
            <a:r>
              <a:rPr lang="pl-PL" sz="2800" dirty="0">
                <a:solidFill>
                  <a:srgbClr val="660066"/>
                </a:solidFill>
              </a:rPr>
              <a:t>a</a:t>
            </a:r>
            <a:r>
              <a:rPr lang="pl-PL" sz="2800" dirty="0"/>
              <a:t> to długość odcinka </a:t>
            </a:r>
            <a:r>
              <a:rPr lang="pl-PL" sz="2800" dirty="0">
                <a:solidFill>
                  <a:srgbClr val="660066"/>
                </a:solidFill>
              </a:rPr>
              <a:t>KL</a:t>
            </a:r>
            <a:r>
              <a:rPr lang="cs-CZ" sz="2800" dirty="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25" name="PoleTekstowe 24"/>
          <p:cNvSpPr txBox="1"/>
          <p:nvPr/>
        </p:nvSpPr>
        <p:spPr>
          <a:xfrm>
            <a:off x="4513823" y="282994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3195583" y="3199281"/>
            <a:ext cx="3114842" cy="1463834"/>
            <a:chOff x="2687053" y="2829949"/>
            <a:chExt cx="3114842" cy="1463834"/>
          </a:xfrm>
        </p:grpSpPr>
        <p:sp>
          <p:nvSpPr>
            <p:cNvPr id="20" name="Łuk 19"/>
            <p:cNvSpPr/>
            <p:nvPr/>
          </p:nvSpPr>
          <p:spPr>
            <a:xfrm>
              <a:off x="3781007" y="3518414"/>
              <a:ext cx="775369" cy="775369"/>
            </a:xfrm>
            <a:prstGeom prst="arc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32" name="Łącznik prosty 31"/>
            <p:cNvCxnSpPr/>
            <p:nvPr/>
          </p:nvCxnSpPr>
          <p:spPr>
            <a:xfrm flipV="1">
              <a:off x="4168692" y="2829949"/>
              <a:ext cx="0" cy="1076743"/>
            </a:xfrm>
            <a:prstGeom prst="line">
              <a:avLst/>
            </a:prstGeom>
            <a:ln w="38100" cmpd="sng">
              <a:solidFill>
                <a:srgbClr val="80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/>
            <p:nvPr/>
          </p:nvCxnSpPr>
          <p:spPr>
            <a:xfrm>
              <a:off x="2687053" y="3906099"/>
              <a:ext cx="3114842" cy="593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wal 22"/>
            <p:cNvSpPr/>
            <p:nvPr/>
          </p:nvSpPr>
          <p:spPr>
            <a:xfrm>
              <a:off x="4285304" y="3715841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9" name="PoleTekstowe 18"/>
          <p:cNvSpPr txBox="1"/>
          <p:nvPr/>
        </p:nvSpPr>
        <p:spPr>
          <a:xfrm>
            <a:off x="4513823" y="42277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L</a:t>
            </a:r>
            <a:endParaRPr lang="pl-PL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3206696" y="420355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0867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19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Proste i odcinki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grpSp>
        <p:nvGrpSpPr>
          <p:cNvPr id="29" name="Grupa 28"/>
          <p:cNvGrpSpPr/>
          <p:nvPr/>
        </p:nvGrpSpPr>
        <p:grpSpPr>
          <a:xfrm>
            <a:off x="1453351" y="2880687"/>
            <a:ext cx="5918151" cy="2667915"/>
            <a:chOff x="1453351" y="2880687"/>
            <a:chExt cx="5918151" cy="2667915"/>
          </a:xfrm>
        </p:grpSpPr>
        <p:cxnSp>
          <p:nvCxnSpPr>
            <p:cNvPr id="10" name="Łącznik prosty 9"/>
            <p:cNvCxnSpPr/>
            <p:nvPr/>
          </p:nvCxnSpPr>
          <p:spPr>
            <a:xfrm>
              <a:off x="1453351" y="2880687"/>
              <a:ext cx="5577725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>
            <a:xfrm flipV="1">
              <a:off x="1584284" y="3277067"/>
              <a:ext cx="2518624" cy="1627840"/>
            </a:xfrm>
            <a:prstGeom prst="line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>
              <a:off x="4320774" y="4039530"/>
              <a:ext cx="3050728" cy="1146001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 flipV="1">
              <a:off x="3105150" y="4483808"/>
              <a:ext cx="1008180" cy="1064794"/>
            </a:xfrm>
            <a:prstGeom prst="line">
              <a:avLst/>
            </a:prstGeom>
            <a:ln w="38100" cmpd="sng">
              <a:solidFill>
                <a:schemeClr val="accent5"/>
              </a:solidFill>
              <a:headEnd type="oval" w="sm" len="sm"/>
              <a:tailEnd type="oval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>
            <a:xfrm flipV="1">
              <a:off x="5590819" y="3277068"/>
              <a:ext cx="822515" cy="926117"/>
            </a:xfrm>
            <a:prstGeom prst="line">
              <a:avLst/>
            </a:prstGeom>
            <a:ln w="38100" cmpd="sng">
              <a:solidFill>
                <a:schemeClr val="accent6"/>
              </a:solidFill>
              <a:headEnd type="oval" w="sm" len="sm"/>
              <a:tailEnd type="oval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>
            <a:xfrm flipV="1">
              <a:off x="5289675" y="3123497"/>
              <a:ext cx="0" cy="693434"/>
            </a:xfrm>
            <a:prstGeom prst="line">
              <a:avLst/>
            </a:prstGeom>
            <a:ln w="38100" cmpd="sng">
              <a:solidFill>
                <a:schemeClr val="bg2">
                  <a:lumMod val="25000"/>
                </a:schemeClr>
              </a:solidFill>
              <a:headEnd type="oval" w="sm" len="sm"/>
              <a:tailEnd type="oval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bjaśnienie w chmurce 3"/>
          <p:cNvSpPr/>
          <p:nvPr/>
        </p:nvSpPr>
        <p:spPr>
          <a:xfrm>
            <a:off x="4261982" y="610294"/>
            <a:ext cx="2775130" cy="1592561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tekstu 1"/>
          <p:cNvSpPr>
            <a:spLocks noGrp="1"/>
          </p:cNvSpPr>
          <p:nvPr>
            <p:ph type="body" sz="half" idx="2"/>
          </p:nvPr>
        </p:nvSpPr>
        <p:spPr>
          <a:xfrm>
            <a:off x="4016028" y="911126"/>
            <a:ext cx="3250453" cy="1043879"/>
          </a:xfrm>
        </p:spPr>
        <p:txBody>
          <a:bodyPr anchor="t">
            <a:noAutofit/>
          </a:bodyPr>
          <a:lstStyle/>
          <a:p>
            <a:pPr algn="ctr"/>
            <a:r>
              <a:rPr lang="pl-PL" sz="2400" dirty="0" smtClean="0">
                <a:solidFill>
                  <a:schemeClr val="accent2">
                    <a:lumMod val="50000"/>
                  </a:schemeClr>
                </a:solidFill>
              </a:rPr>
              <a:t>oznacz</a:t>
            </a:r>
            <a:br>
              <a:rPr lang="pl-PL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pl-PL" sz="2400" dirty="0" smtClean="0">
                <a:solidFill>
                  <a:schemeClr val="accent2">
                    <a:lumMod val="50000"/>
                  </a:schemeClr>
                </a:solidFill>
              </a:rPr>
              <a:t>proste </a:t>
            </a:r>
            <a:r>
              <a:rPr lang="pl-PL" sz="2400" dirty="0">
                <a:solidFill>
                  <a:schemeClr val="accent2">
                    <a:lumMod val="50000"/>
                  </a:schemeClr>
                </a:solidFill>
              </a:rPr>
              <a:t>i odcinki</a:t>
            </a:r>
            <a:r>
              <a:rPr lang="cs-CZ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pl-PL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8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/>
              <a:t>Oznaczenia prostych </a:t>
            </a:r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V="1">
            <a:off x="1864917" y="2509123"/>
            <a:ext cx="2723396" cy="175460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upa 19"/>
          <p:cNvGrpSpPr/>
          <p:nvPr/>
        </p:nvGrpSpPr>
        <p:grpSpPr>
          <a:xfrm>
            <a:off x="4464799" y="2797192"/>
            <a:ext cx="2723396" cy="1754600"/>
            <a:chOff x="4464799" y="2797192"/>
            <a:chExt cx="2723396" cy="1754600"/>
          </a:xfrm>
        </p:grpSpPr>
        <p:cxnSp>
          <p:nvCxnSpPr>
            <p:cNvPr id="17" name="Łącznik prosty 16"/>
            <p:cNvCxnSpPr/>
            <p:nvPr/>
          </p:nvCxnSpPr>
          <p:spPr>
            <a:xfrm flipV="1">
              <a:off x="4464799" y="2797192"/>
              <a:ext cx="2723396" cy="1754600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wal 8"/>
            <p:cNvSpPr/>
            <p:nvPr/>
          </p:nvSpPr>
          <p:spPr>
            <a:xfrm>
              <a:off x="5970523" y="3491176"/>
              <a:ext cx="104752" cy="104752"/>
            </a:xfrm>
            <a:prstGeom prst="ellipse">
              <a:avLst/>
            </a:prstGeom>
            <a:solidFill>
              <a:srgbClr val="0B87D6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Owal 18"/>
            <p:cNvSpPr/>
            <p:nvPr/>
          </p:nvSpPr>
          <p:spPr>
            <a:xfrm>
              <a:off x="5261686" y="3946013"/>
              <a:ext cx="104752" cy="104752"/>
            </a:xfrm>
            <a:prstGeom prst="ellipse">
              <a:avLst/>
            </a:prstGeom>
            <a:solidFill>
              <a:srgbClr val="0B87D6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 </a:t>
              </a:r>
              <a:endParaRPr lang="pl-PL" dirty="0"/>
            </a:p>
          </p:txBody>
        </p:sp>
      </p:grpSp>
      <p:sp>
        <p:nvSpPr>
          <p:cNvPr id="12" name="PoleTekstowe 11"/>
          <p:cNvSpPr txBox="1"/>
          <p:nvPr/>
        </p:nvSpPr>
        <p:spPr>
          <a:xfrm>
            <a:off x="1761942" y="4415755"/>
            <a:ext cx="97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prosta a</a:t>
            </a:r>
            <a:endParaRPr lang="pl-PL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5217493" y="447049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prosta KL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5078226" y="3121844"/>
            <a:ext cx="1029514" cy="827909"/>
            <a:chOff x="5078226" y="3121844"/>
            <a:chExt cx="1029514" cy="827909"/>
          </a:xfrm>
        </p:grpSpPr>
        <p:sp>
          <p:nvSpPr>
            <p:cNvPr id="13" name="PoleTekstowe 12"/>
            <p:cNvSpPr txBox="1"/>
            <p:nvPr/>
          </p:nvSpPr>
          <p:spPr>
            <a:xfrm>
              <a:off x="5078226" y="358042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K</a:t>
              </a:r>
              <a:endParaRPr lang="pl-PL" dirty="0"/>
            </a:p>
          </p:txBody>
        </p:sp>
        <p:sp>
          <p:nvSpPr>
            <p:cNvPr id="24" name="PoleTekstowe 23"/>
            <p:cNvSpPr txBox="1"/>
            <p:nvPr/>
          </p:nvSpPr>
          <p:spPr>
            <a:xfrm>
              <a:off x="5807658" y="312184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L</a:t>
              </a:r>
              <a:endParaRPr lang="pl-PL" dirty="0"/>
            </a:p>
          </p:txBody>
        </p:sp>
      </p:grpSp>
      <p:sp>
        <p:nvSpPr>
          <p:cNvPr id="25" name="PoleTekstowe 24"/>
          <p:cNvSpPr txBox="1"/>
          <p:nvPr/>
        </p:nvSpPr>
        <p:spPr>
          <a:xfrm>
            <a:off x="4322553" y="27971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5215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22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2893372" y="2588457"/>
            <a:ext cx="2656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N</a:t>
            </a:r>
            <a:r>
              <a:rPr lang="pl-PL" sz="2800" dirty="0" smtClean="0"/>
              <a:t>arysuj </a:t>
            </a:r>
            <a:r>
              <a:rPr lang="pl-PL" sz="2800" dirty="0"/>
              <a:t>prostą p</a:t>
            </a:r>
            <a:r>
              <a:rPr lang="cs-CZ" sz="2800" dirty="0"/>
              <a:t> </a:t>
            </a:r>
            <a:endParaRPr lang="pl-PL" sz="2800" dirty="0"/>
          </a:p>
        </p:txBody>
      </p:sp>
      <p:sp>
        <p:nvSpPr>
          <p:cNvPr id="18" name="PoleTekstowe 17"/>
          <p:cNvSpPr txBox="1"/>
          <p:nvPr/>
        </p:nvSpPr>
        <p:spPr>
          <a:xfrm>
            <a:off x="2893372" y="3858438"/>
            <a:ext cx="2888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pl-PL" sz="2800" dirty="0"/>
              <a:t>N</a:t>
            </a:r>
            <a:r>
              <a:rPr lang="pl-PL" sz="2800" dirty="0" smtClean="0"/>
              <a:t>arysuj </a:t>
            </a:r>
            <a:r>
              <a:rPr lang="pl-PL" sz="2800" dirty="0"/>
              <a:t>prostą AB</a:t>
            </a:r>
            <a:endParaRPr lang="cs-CZ" sz="28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18" y="2253578"/>
            <a:ext cx="838200" cy="1003300"/>
          </a:xfrm>
          <a:prstGeom prst="rect">
            <a:avLst/>
          </a:prstGeom>
        </p:spPr>
      </p:pic>
      <p:pic>
        <p:nvPicPr>
          <p:cNvPr id="10" name="Obraz 9" descr="punkt b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18" y="3493668"/>
            <a:ext cx="889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00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/>
              <a:t>Oznaczenia </a:t>
            </a:r>
            <a:r>
              <a:rPr lang="pl-PL" sz="2800" dirty="0" smtClean="0"/>
              <a:t>odcinków 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H="1" flipV="1">
            <a:off x="989263" y="2673685"/>
            <a:ext cx="1432990" cy="137708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oleTekstowe 11"/>
          <p:cNvSpPr txBox="1"/>
          <p:nvPr/>
        </p:nvSpPr>
        <p:spPr>
          <a:xfrm>
            <a:off x="1761942" y="4415755"/>
            <a:ext cx="126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odcinek PR</a:t>
            </a:r>
            <a:endParaRPr lang="pl-PL" dirty="0"/>
          </a:p>
        </p:txBody>
      </p:sp>
      <p:sp>
        <p:nvSpPr>
          <p:cNvPr id="22" name="PoleTekstowe 21"/>
          <p:cNvSpPr txBox="1"/>
          <p:nvPr/>
        </p:nvSpPr>
        <p:spPr>
          <a:xfrm>
            <a:off x="5320908" y="4908993"/>
            <a:ext cx="12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odcinek AB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5782010" y="2923810"/>
            <a:ext cx="1498971" cy="1738904"/>
            <a:chOff x="5782010" y="2923810"/>
            <a:chExt cx="1498971" cy="1738904"/>
          </a:xfrm>
        </p:grpSpPr>
        <p:sp>
          <p:nvSpPr>
            <p:cNvPr id="13" name="PoleTekstowe 12"/>
            <p:cNvSpPr txBox="1"/>
            <p:nvPr/>
          </p:nvSpPr>
          <p:spPr>
            <a:xfrm>
              <a:off x="5782010" y="429338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24" name="PoleTekstowe 23"/>
            <p:cNvSpPr txBox="1"/>
            <p:nvPr/>
          </p:nvSpPr>
          <p:spPr>
            <a:xfrm>
              <a:off x="6961062" y="2923810"/>
              <a:ext cx="31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  <p:sp>
        <p:nvSpPr>
          <p:cNvPr id="25" name="PoleTekstowe 24"/>
          <p:cNvSpPr txBox="1"/>
          <p:nvPr/>
        </p:nvSpPr>
        <p:spPr>
          <a:xfrm>
            <a:off x="4410441" y="221203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</a:t>
            </a:r>
            <a:endParaRPr lang="pl-PL" dirty="0"/>
          </a:p>
        </p:txBody>
      </p:sp>
      <p:cxnSp>
        <p:nvCxnSpPr>
          <p:cNvPr id="18" name="Łącznik prosty 17"/>
          <p:cNvCxnSpPr/>
          <p:nvPr/>
        </p:nvCxnSpPr>
        <p:spPr>
          <a:xfrm flipV="1">
            <a:off x="6107740" y="3285634"/>
            <a:ext cx="1193508" cy="137708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/>
          <p:cNvCxnSpPr/>
          <p:nvPr/>
        </p:nvCxnSpPr>
        <p:spPr>
          <a:xfrm flipH="1">
            <a:off x="3602645" y="2642700"/>
            <a:ext cx="1915675" cy="0"/>
          </a:xfrm>
          <a:prstGeom prst="line">
            <a:avLst/>
          </a:prstGeom>
          <a:ln w="38100" cmpd="sng">
            <a:solidFill>
              <a:schemeClr val="bg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upa 26"/>
          <p:cNvGrpSpPr/>
          <p:nvPr/>
        </p:nvGrpSpPr>
        <p:grpSpPr>
          <a:xfrm>
            <a:off x="989263" y="2275300"/>
            <a:ext cx="1847896" cy="1775465"/>
            <a:chOff x="5847991" y="2887249"/>
            <a:chExt cx="1847896" cy="1775465"/>
          </a:xfrm>
        </p:grpSpPr>
        <p:sp>
          <p:nvSpPr>
            <p:cNvPr id="28" name="PoleTekstowe 27"/>
            <p:cNvSpPr txBox="1"/>
            <p:nvPr/>
          </p:nvSpPr>
          <p:spPr>
            <a:xfrm>
              <a:off x="5847991" y="2887249"/>
              <a:ext cx="312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P</a:t>
              </a:r>
              <a:endParaRPr lang="pl-PL" dirty="0"/>
            </a:p>
          </p:txBody>
        </p:sp>
        <p:sp>
          <p:nvSpPr>
            <p:cNvPr id="29" name="PoleTekstowe 28"/>
            <p:cNvSpPr txBox="1"/>
            <p:nvPr/>
          </p:nvSpPr>
          <p:spPr>
            <a:xfrm>
              <a:off x="7371459" y="4293382"/>
              <a:ext cx="32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R</a:t>
              </a:r>
              <a:endParaRPr lang="pl-PL" dirty="0"/>
            </a:p>
          </p:txBody>
        </p:sp>
      </p:grpSp>
      <p:sp>
        <p:nvSpPr>
          <p:cNvPr id="30" name="PoleTekstowe 29"/>
          <p:cNvSpPr txBox="1"/>
          <p:nvPr/>
        </p:nvSpPr>
        <p:spPr>
          <a:xfrm>
            <a:off x="4007668" y="2940837"/>
            <a:ext cx="110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odcinek c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6508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22" grpId="0"/>
      <p:bldP spid="25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2385388" y="2788977"/>
            <a:ext cx="3896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Narysuj dwa odcinki a i b</a:t>
            </a:r>
            <a:r>
              <a:rPr lang="cs-CZ" sz="2800" dirty="0"/>
              <a:t> </a:t>
            </a:r>
            <a:endParaRPr lang="pl-PL" sz="28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70" y="2454098"/>
            <a:ext cx="838200" cy="1003300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2438860" y="3858438"/>
            <a:ext cx="5826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pl-PL" sz="2800" dirty="0"/>
              <a:t>Narysuj odcinek C D oraz odcinek  LM</a:t>
            </a:r>
            <a:r>
              <a:rPr lang="cs-CZ" sz="2800" dirty="0"/>
              <a:t> </a:t>
            </a:r>
            <a:endParaRPr lang="cs-CZ" sz="2800" dirty="0"/>
          </a:p>
        </p:txBody>
      </p:sp>
      <p:pic>
        <p:nvPicPr>
          <p:cNvPr id="8" name="Obraz 7" descr="punkt b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06" y="3493668"/>
            <a:ext cx="889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5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2385388" y="2307729"/>
            <a:ext cx="60197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Zaznacz punkt A. Narysuj </a:t>
            </a:r>
            <a:r>
              <a:rPr lang="pl-PL" sz="2800" dirty="0" smtClean="0"/>
              <a:t>prostą</a:t>
            </a:r>
          </a:p>
          <a:p>
            <a:r>
              <a:rPr lang="pl-PL" sz="2800" dirty="0" smtClean="0"/>
              <a:t>przechodzącą </a:t>
            </a:r>
            <a:r>
              <a:rPr lang="pl-PL" sz="2800" dirty="0"/>
              <a:t>przez ten </a:t>
            </a:r>
            <a:r>
              <a:rPr lang="pl-PL" sz="2800" dirty="0" smtClean="0"/>
              <a:t>punkt.</a:t>
            </a:r>
          </a:p>
          <a:p>
            <a:r>
              <a:rPr lang="pl-PL" sz="2800" dirty="0" smtClean="0"/>
              <a:t>Ile </a:t>
            </a:r>
            <a:r>
              <a:rPr lang="pl-PL" sz="2800" dirty="0"/>
              <a:t>takich prostych możesz narysować?</a:t>
            </a:r>
            <a:r>
              <a:rPr lang="cs-CZ" sz="2800" dirty="0"/>
              <a:t> </a:t>
            </a:r>
            <a:endParaRPr lang="pl-PL" sz="28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70" y="1972850"/>
            <a:ext cx="838200" cy="1003300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2438860" y="4152534"/>
            <a:ext cx="601977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Zaznacz dwa punkty C i D. </a:t>
            </a:r>
            <a:endParaRPr lang="pl-PL" sz="2800" dirty="0" smtClean="0"/>
          </a:p>
          <a:p>
            <a:r>
              <a:rPr lang="pl-PL" sz="2800" dirty="0" smtClean="0"/>
              <a:t>Narysuj </a:t>
            </a:r>
            <a:r>
              <a:rPr lang="pl-PL" sz="2800" dirty="0"/>
              <a:t>prosta przechodzącą </a:t>
            </a:r>
            <a:endParaRPr lang="pl-PL" sz="2800" dirty="0" smtClean="0"/>
          </a:p>
          <a:p>
            <a:r>
              <a:rPr lang="pl-PL" sz="2800" dirty="0" smtClean="0"/>
              <a:t>równocześnie </a:t>
            </a:r>
            <a:r>
              <a:rPr lang="pl-PL" sz="2800" dirty="0"/>
              <a:t>przez oba punkty. </a:t>
            </a:r>
            <a:endParaRPr lang="pl-PL" sz="2800" dirty="0" smtClean="0"/>
          </a:p>
          <a:p>
            <a:r>
              <a:rPr lang="pl-PL" sz="2800" dirty="0" smtClean="0"/>
              <a:t>Ile </a:t>
            </a:r>
            <a:r>
              <a:rPr lang="pl-PL" sz="2800" dirty="0"/>
              <a:t>takich prostych możesz narysować?</a:t>
            </a:r>
            <a:endParaRPr lang="cs-CZ" sz="2800" dirty="0"/>
          </a:p>
        </p:txBody>
      </p:sp>
      <p:pic>
        <p:nvPicPr>
          <p:cNvPr id="8" name="Obraz 7" descr="punkt b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06" y="3787764"/>
            <a:ext cx="889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84446" y="911126"/>
            <a:ext cx="7923545" cy="607781"/>
          </a:xfrm>
        </p:spPr>
        <p:txBody>
          <a:bodyPr anchor="t"/>
          <a:lstStyle/>
          <a:p>
            <a:r>
              <a:rPr lang="pl-PL" sz="2800" dirty="0" smtClean="0"/>
              <a:t>Ćwiczenia dla uczniów</a:t>
            </a:r>
            <a:endParaRPr lang="pl-PL" sz="2800" dirty="0"/>
          </a:p>
        </p:txBody>
      </p:sp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690252" y="2788977"/>
            <a:ext cx="6773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Narysuj dwie proste </a:t>
            </a:r>
            <a:r>
              <a:rPr lang="pl-PL" sz="2800" dirty="0" smtClean="0"/>
              <a:t>w </a:t>
            </a:r>
            <a:r>
              <a:rPr lang="pl-PL" sz="2800" dirty="0"/>
              <a:t>różnych położeniach</a:t>
            </a:r>
            <a:endParaRPr lang="cs-CZ" sz="2800" dirty="0"/>
          </a:p>
        </p:txBody>
      </p:sp>
      <p:pic>
        <p:nvPicPr>
          <p:cNvPr id="6" name="Obraz 5" descr="punkt a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98" y="2454098"/>
            <a:ext cx="8382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1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linijk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9" y="5346543"/>
            <a:ext cx="2186574" cy="1511457"/>
          </a:xfrm>
          <a:prstGeom prst="rect">
            <a:avLst/>
          </a:prstGeom>
        </p:spPr>
      </p:pic>
      <p:grpSp>
        <p:nvGrpSpPr>
          <p:cNvPr id="10" name="Grupa 9"/>
          <p:cNvGrpSpPr/>
          <p:nvPr/>
        </p:nvGrpSpPr>
        <p:grpSpPr>
          <a:xfrm>
            <a:off x="861375" y="2874211"/>
            <a:ext cx="3334698" cy="2472333"/>
            <a:chOff x="861375" y="2874211"/>
            <a:chExt cx="3334698" cy="2472333"/>
          </a:xfrm>
        </p:grpSpPr>
        <p:sp>
          <p:nvSpPr>
            <p:cNvPr id="25" name="PoleTekstowe 24"/>
            <p:cNvSpPr txBox="1"/>
            <p:nvPr/>
          </p:nvSpPr>
          <p:spPr>
            <a:xfrm>
              <a:off x="2422253" y="3558146"/>
              <a:ext cx="32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grpSp>
          <p:nvGrpSpPr>
            <p:cNvPr id="34" name="Grupa 33"/>
            <p:cNvGrpSpPr/>
            <p:nvPr/>
          </p:nvGrpSpPr>
          <p:grpSpPr>
            <a:xfrm>
              <a:off x="861375" y="3382144"/>
              <a:ext cx="3334698" cy="1631081"/>
              <a:chOff x="782776" y="2780631"/>
              <a:chExt cx="3334698" cy="1631081"/>
            </a:xfrm>
          </p:grpSpPr>
          <p:cxnSp>
            <p:nvCxnSpPr>
              <p:cNvPr id="7" name="Łącznik prosty 6"/>
              <p:cNvCxnSpPr/>
              <p:nvPr/>
            </p:nvCxnSpPr>
            <p:spPr>
              <a:xfrm flipV="1">
                <a:off x="782776" y="2780632"/>
                <a:ext cx="3334698" cy="1631080"/>
              </a:xfrm>
              <a:prstGeom prst="line">
                <a:avLst/>
              </a:prstGeom>
              <a:ln w="38100" cmpd="sng">
                <a:solidFill>
                  <a:schemeClr val="bg2">
                    <a:lumMod val="50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Łącznik prosty 20"/>
              <p:cNvCxnSpPr/>
              <p:nvPr/>
            </p:nvCxnSpPr>
            <p:spPr>
              <a:xfrm flipH="1" flipV="1">
                <a:off x="782776" y="2780631"/>
                <a:ext cx="2960382" cy="1417054"/>
              </a:xfrm>
              <a:prstGeom prst="line">
                <a:avLst/>
              </a:prstGeom>
              <a:ln w="38100" cmpd="sng">
                <a:solidFill>
                  <a:schemeClr val="bg2">
                    <a:lumMod val="50000"/>
                  </a:schemeClr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Łącznik prosty 14"/>
            <p:cNvCxnSpPr/>
            <p:nvPr/>
          </p:nvCxnSpPr>
          <p:spPr>
            <a:xfrm flipH="1" flipV="1">
              <a:off x="2005263" y="2874211"/>
              <a:ext cx="1056106" cy="2472333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 flipH="1">
              <a:off x="1657684" y="3029962"/>
              <a:ext cx="1778001" cy="2316582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bjaśnienie w chmurce 21"/>
          <p:cNvSpPr/>
          <p:nvPr/>
        </p:nvSpPr>
        <p:spPr>
          <a:xfrm>
            <a:off x="1406702" y="604566"/>
            <a:ext cx="4830110" cy="1882092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PoleTekstowe 29"/>
          <p:cNvSpPr txBox="1"/>
          <p:nvPr/>
        </p:nvSpPr>
        <p:spPr>
          <a:xfrm>
            <a:off x="1854467" y="1020064"/>
            <a:ext cx="406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Przez jeden punkt </a:t>
            </a:r>
            <a:r>
              <a:rPr lang="pl-PL" sz="2400" dirty="0" smtClean="0"/>
              <a:t>przechodzi</a:t>
            </a:r>
          </a:p>
          <a:p>
            <a:r>
              <a:rPr lang="pl-PL" sz="2400" dirty="0" smtClean="0"/>
              <a:t>nieskończenie </a:t>
            </a:r>
            <a:r>
              <a:rPr lang="pl-PL" sz="2400" dirty="0"/>
              <a:t>wiele prostych.</a:t>
            </a:r>
            <a:endParaRPr lang="cs-CZ" sz="2400" dirty="0"/>
          </a:p>
        </p:txBody>
      </p:sp>
      <p:grpSp>
        <p:nvGrpSpPr>
          <p:cNvPr id="16" name="Grupa 15"/>
          <p:cNvGrpSpPr/>
          <p:nvPr/>
        </p:nvGrpSpPr>
        <p:grpSpPr>
          <a:xfrm>
            <a:off x="5400842" y="3382144"/>
            <a:ext cx="2834105" cy="1964399"/>
            <a:chOff x="5400842" y="3382144"/>
            <a:chExt cx="2834105" cy="1964399"/>
          </a:xfrm>
        </p:grpSpPr>
        <p:cxnSp>
          <p:nvCxnSpPr>
            <p:cNvPr id="31" name="Łącznik prosty 30"/>
            <p:cNvCxnSpPr/>
            <p:nvPr/>
          </p:nvCxnSpPr>
          <p:spPr>
            <a:xfrm flipV="1">
              <a:off x="5400842" y="3382144"/>
              <a:ext cx="2834105" cy="1964399"/>
            </a:xfrm>
            <a:prstGeom prst="line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wal 13"/>
            <p:cNvSpPr/>
            <p:nvPr/>
          </p:nvSpPr>
          <p:spPr>
            <a:xfrm>
              <a:off x="6363369" y="4545264"/>
              <a:ext cx="147052" cy="14705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Owal 26"/>
            <p:cNvSpPr/>
            <p:nvPr/>
          </p:nvSpPr>
          <p:spPr>
            <a:xfrm>
              <a:off x="7289722" y="3912536"/>
              <a:ext cx="147052" cy="14705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PoleTekstowe 27"/>
            <p:cNvSpPr txBox="1"/>
            <p:nvPr/>
          </p:nvSpPr>
          <p:spPr>
            <a:xfrm>
              <a:off x="6161087" y="4213287"/>
              <a:ext cx="32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A</a:t>
              </a:r>
              <a:endParaRPr lang="pl-PL" dirty="0"/>
            </a:p>
          </p:txBody>
        </p:sp>
        <p:sp>
          <p:nvSpPr>
            <p:cNvPr id="29" name="PoleTekstowe 28"/>
            <p:cNvSpPr txBox="1"/>
            <p:nvPr/>
          </p:nvSpPr>
          <p:spPr>
            <a:xfrm>
              <a:off x="7109867" y="3565490"/>
              <a:ext cx="32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</a:t>
              </a:r>
              <a:endParaRPr lang="pl-PL" dirty="0"/>
            </a:p>
          </p:txBody>
        </p:sp>
      </p:grpSp>
      <p:sp>
        <p:nvSpPr>
          <p:cNvPr id="36" name="Objaśnienie w chmurce 35"/>
          <p:cNvSpPr/>
          <p:nvPr/>
        </p:nvSpPr>
        <p:spPr>
          <a:xfrm>
            <a:off x="3821757" y="1545612"/>
            <a:ext cx="4830110" cy="1882092"/>
          </a:xfrm>
          <a:prstGeom prst="cloudCallout">
            <a:avLst>
              <a:gd name="adj1" fmla="val 2969"/>
              <a:gd name="adj2" fmla="val 610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PoleTekstowe 36"/>
          <p:cNvSpPr txBox="1"/>
          <p:nvPr/>
        </p:nvSpPr>
        <p:spPr>
          <a:xfrm>
            <a:off x="4713628" y="1886494"/>
            <a:ext cx="331372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/>
              <a:t>Przez dwa różne </a:t>
            </a:r>
            <a:r>
              <a:rPr lang="pl-PL" sz="2400" dirty="0" smtClean="0"/>
              <a:t>punkty</a:t>
            </a:r>
          </a:p>
          <a:p>
            <a:pPr algn="ctr"/>
            <a:r>
              <a:rPr lang="pl-PL" sz="2400" dirty="0" smtClean="0"/>
              <a:t>przechodzi dokładnie</a:t>
            </a:r>
          </a:p>
          <a:p>
            <a:pPr algn="ctr"/>
            <a:r>
              <a:rPr lang="pl-PL" sz="2400" dirty="0" smtClean="0"/>
              <a:t>jedna </a:t>
            </a:r>
            <a:r>
              <a:rPr lang="pl-PL" sz="2400" dirty="0"/>
              <a:t>prosta</a:t>
            </a:r>
            <a:r>
              <a:rPr lang="cs-CZ" sz="2400" dirty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1698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30" grpId="0"/>
      <p:bldP spid="30" grpId="1"/>
      <p:bldP spid="36" grpId="0" animBg="1"/>
      <p:bldP spid="3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347</TotalTime>
  <Words>255</Words>
  <Application>Microsoft Macintosh PowerPoint</Application>
  <PresentationFormat>Pokaz na ekranie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Kształt fali</vt:lpstr>
      <vt:lpstr>Proste i odcinki </vt:lpstr>
      <vt:lpstr>Proste i odcinki</vt:lpstr>
      <vt:lpstr>Oznaczenia prostych </vt:lpstr>
      <vt:lpstr>Ćwiczenia dla uczniów</vt:lpstr>
      <vt:lpstr>Oznaczenia odcinków </vt:lpstr>
      <vt:lpstr>Ćwiczenia dla uczniów</vt:lpstr>
      <vt:lpstr>Ćwiczenia dla uczniów</vt:lpstr>
      <vt:lpstr>Ćwiczenia dla uczniów</vt:lpstr>
      <vt:lpstr>Prezentacja programu PowerPoint</vt:lpstr>
      <vt:lpstr>Dwie proste  mogą się przecinać</vt:lpstr>
      <vt:lpstr>Dwie proste mogą być równoległe </vt:lpstr>
      <vt:lpstr>Ćwiczenia dla uczniów</vt:lpstr>
      <vt:lpstr>Odcinki mogą nie mieć punktów wspólnych</vt:lpstr>
      <vt:lpstr>Odcinki mogą być prostopadłe  - są to odcinki leżące  na prostych prostopadłych</vt:lpstr>
      <vt:lpstr>Ćwiczenia dla uczniów</vt:lpstr>
      <vt:lpstr>Ćwiczenia dla uczniów</vt:lpstr>
      <vt:lpstr>Odległość punktu K  od prostej a to długość odcinka KL 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30</cp:revision>
  <dcterms:created xsi:type="dcterms:W3CDTF">2013-08-24T13:51:02Z</dcterms:created>
  <dcterms:modified xsi:type="dcterms:W3CDTF">2013-08-26T22:45:03Z</dcterms:modified>
</cp:coreProperties>
</file>